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371" r:id="rId4"/>
    <p:sldId id="382" r:id="rId5"/>
    <p:sldId id="381" r:id="rId6"/>
    <p:sldId id="380" r:id="rId7"/>
    <p:sldId id="373" r:id="rId8"/>
    <p:sldId id="370" r:id="rId9"/>
    <p:sldId id="390" r:id="rId10"/>
    <p:sldId id="389" r:id="rId11"/>
    <p:sldId id="391" r:id="rId12"/>
    <p:sldId id="374" r:id="rId13"/>
    <p:sldId id="393" r:id="rId14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0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4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1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155" cy="468629"/>
          </a:xfrm>
          <a:prstGeom prst="rect">
            <a:avLst/>
          </a:prstGeom>
        </p:spPr>
        <p:txBody>
          <a:bodyPr vert="horz" lIns="91157" tIns="45578" rIns="91157" bIns="4557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339" y="0"/>
            <a:ext cx="3067155" cy="468629"/>
          </a:xfrm>
          <a:prstGeom prst="rect">
            <a:avLst/>
          </a:prstGeom>
        </p:spPr>
        <p:txBody>
          <a:bodyPr vert="horz" lIns="91157" tIns="45578" rIns="91157" bIns="45578" rtlCol="0"/>
          <a:lstStyle>
            <a:lvl1pPr algn="r">
              <a:defRPr sz="1200"/>
            </a:lvl1pPr>
          </a:lstStyle>
          <a:p>
            <a:fld id="{D0E281A9-B84F-4694-9587-4B003BE50F69}" type="datetimeFigureOut">
              <a:rPr lang="en-US" smtClean="0"/>
              <a:t>11/16/2021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4446"/>
            <a:ext cx="3067155" cy="468629"/>
          </a:xfrm>
          <a:prstGeom prst="rect">
            <a:avLst/>
          </a:prstGeom>
        </p:spPr>
        <p:txBody>
          <a:bodyPr vert="horz" lIns="91157" tIns="45578" rIns="91157" bIns="4557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339" y="8894446"/>
            <a:ext cx="3067155" cy="468629"/>
          </a:xfrm>
          <a:prstGeom prst="rect">
            <a:avLst/>
          </a:prstGeom>
        </p:spPr>
        <p:txBody>
          <a:bodyPr vert="horz" lIns="91157" tIns="45578" rIns="91157" bIns="45578" rtlCol="0" anchor="b"/>
          <a:lstStyle>
            <a:lvl1pPr algn="r">
              <a:defRPr sz="1200"/>
            </a:lvl1pPr>
          </a:lstStyle>
          <a:p>
            <a:fld id="{894A2BB8-092D-486A-A13C-DC4FB34B32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76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/>
          <a:lstStyle/>
          <a:p>
            <a:r>
              <a:rPr lang="en-US" dirty="0"/>
              <a:t>Subcommittee on Minnesota Water Policy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 fontScale="25000" lnSpcReduction="20000"/>
          </a:bodyPr>
          <a:lstStyle/>
          <a:p>
            <a:r>
              <a:rPr lang="en-US" dirty="0"/>
              <a:t>November 24, 2021</a:t>
            </a:r>
          </a:p>
          <a:p>
            <a:r>
              <a:rPr lang="en-US" dirty="0"/>
              <a:t> 9:30 am: Virtual Meeting</a:t>
            </a:r>
          </a:p>
          <a:p>
            <a:r>
              <a:rPr lang="en-US" dirty="0"/>
              <a:t>Co-Chairs: </a:t>
            </a:r>
          </a:p>
          <a:p>
            <a:r>
              <a:rPr lang="en-US" dirty="0"/>
              <a:t>Sen. Chris Eaton</a:t>
            </a:r>
          </a:p>
          <a:p>
            <a:r>
              <a:rPr lang="en-US" dirty="0"/>
              <a:t>Rep. John Poston	(presiding) </a:t>
            </a:r>
          </a:p>
          <a:p>
            <a:endParaRPr lang="en-US" dirty="0"/>
          </a:p>
          <a:p>
            <a:r>
              <a:rPr lang="en-US" dirty="0"/>
              <a:t>Jim Stark, Director</a:t>
            </a:r>
          </a:p>
          <a:p>
            <a:r>
              <a:rPr lang="en-US" dirty="0"/>
              <a:t>Subcommittee Support: Kasey Gerkovich</a:t>
            </a: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669" y="1"/>
            <a:ext cx="9954371" cy="1097280"/>
          </a:xfrm>
        </p:spPr>
        <p:txBody>
          <a:bodyPr>
            <a:normAutofit/>
          </a:bodyPr>
          <a:lstStyle/>
          <a:p>
            <a:r>
              <a:rPr lang="en-US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Highly Supported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33669" y="1463040"/>
            <a:ext cx="10542509" cy="5090160"/>
          </a:xfrm>
        </p:spPr>
        <p:txBody>
          <a:bodyPr>
            <a:noAutofit/>
          </a:bodyPr>
          <a:lstStyle/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b="1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</a:rPr>
              <a:t>Improve </a:t>
            </a:r>
            <a:r>
              <a:rPr lang="en-US" sz="2400" b="1" cap="none" dirty="0">
                <a:solidFill>
                  <a:srgbClr val="000000"/>
                </a:solidFill>
                <a:latin typeface="Times New Roman" panose="02020603050405020304" pitchFamily="18" charset="0"/>
              </a:rPr>
              <a:t>Ag production and water quality:</a:t>
            </a:r>
            <a:r>
              <a:rPr lang="en-US" sz="2400" b="1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</a:rPr>
              <a:t> UM allocation for research/</a:t>
            </a:r>
            <a:r>
              <a:rPr lang="en-US" sz="2400" b="1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outreach for precision agriculture (bill 3)  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24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b="1" cap="none" dirty="0">
                <a:solidFill>
                  <a:srgbClr val="000000"/>
                </a:solidFill>
                <a:latin typeface="Times New Roman" panose="02020603050405020304" pitchFamily="18" charset="0"/>
              </a:rPr>
              <a:t> Tax</a:t>
            </a:r>
            <a:r>
              <a:rPr lang="en-US" sz="2400" b="1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+mn-ea"/>
              </a:rPr>
              <a:t> credit for private riparian buffer lands  (bill 4)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24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2628900" algn="l"/>
                <a:tab pos="6306820" algn="l"/>
                <a:tab pos="6400800" algn="l"/>
              </a:tabLst>
            </a:pPr>
            <a:r>
              <a:rPr lang="en-US" sz="2400" b="1" kern="1200" cap="none" dirty="0">
                <a:effectLst/>
                <a:latin typeface="Times New Roman" panose="02020603050405020304" pitchFamily="18" charset="0"/>
                <a:ea typeface="+mn-ea"/>
              </a:rPr>
              <a:t> Policy and an appropriation to encourage groundwater recharge where needed (bill 12)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2628900" algn="l"/>
                <a:tab pos="6306820" algn="l"/>
                <a:tab pos="6400800" algn="l"/>
              </a:tabLst>
            </a:pPr>
            <a:endParaRPr lang="en-US" sz="24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2628900" algn="l"/>
                <a:tab pos="6306820" algn="l"/>
                <a:tab pos="6400800" algn="l"/>
              </a:tabLst>
            </a:pPr>
            <a:r>
              <a:rPr lang="en-US" sz="2400" b="1" kern="1200" cap="none" dirty="0">
                <a:effectLst/>
                <a:latin typeface="Times New Roman" panose="02020603050405020304" pitchFamily="18" charset="0"/>
                <a:ea typeface="+mn-ea"/>
              </a:rPr>
              <a:t>Keeping water on the land, water retention (allocation ) (bill 13)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2628900" algn="l"/>
                <a:tab pos="6306820" algn="l"/>
                <a:tab pos="6400800" algn="l"/>
              </a:tabLst>
            </a:pPr>
            <a:endParaRPr lang="en-US" sz="24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2628900" algn="l"/>
                <a:tab pos="6306820" algn="l"/>
                <a:tab pos="6400800" algn="l"/>
              </a:tabLst>
            </a:pPr>
            <a:r>
              <a:rPr lang="en-US" sz="2400" b="1" kern="1200" cap="none" dirty="0">
                <a:effectLst/>
                <a:latin typeface="Times New Roman" panose="02020603050405020304" pitchFamily="18" charset="0"/>
                <a:ea typeface="+mn-ea"/>
              </a:rPr>
              <a:t>Watershed </a:t>
            </a:r>
            <a:r>
              <a:rPr lang="en-US" sz="2400" b="1" cap="none" dirty="0">
                <a:latin typeface="Times New Roman" panose="02020603050405020304" pitchFamily="18" charset="0"/>
              </a:rPr>
              <a:t>Di</a:t>
            </a:r>
            <a:r>
              <a:rPr lang="en-US" sz="2400" b="1" kern="1200" cap="none" dirty="0">
                <a:effectLst/>
                <a:latin typeface="Times New Roman" panose="02020603050405020304" pitchFamily="18" charset="0"/>
                <a:ea typeface="+mn-ea"/>
              </a:rPr>
              <a:t>stricts- changing the general fund appropriation limit to support fixed costs (bill 15)</a:t>
            </a:r>
            <a:endParaRPr lang="en-US" sz="24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646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366" y="133816"/>
            <a:ext cx="10218860" cy="97015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85938" y="966952"/>
            <a:ext cx="9258300" cy="564816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en-US" sz="18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sz="18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sz="18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Consensus from subcommittee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Willing authors </a:t>
            </a:r>
          </a:p>
        </p:txBody>
      </p:sp>
    </p:spTree>
    <p:extLst>
      <p:ext uri="{BB962C8B-B14F-4D97-AF65-F5344CB8AC3E}">
        <p14:creationId xmlns:p14="http://schemas.microsoft.com/office/powerpoint/2010/main" val="3288004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23" y="477889"/>
            <a:ext cx="10364451" cy="1107413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Testifiers?</a:t>
            </a:r>
          </a:p>
        </p:txBody>
      </p:sp>
      <p:sp>
        <p:nvSpPr>
          <p:cNvPr id="3" name="Content Placeholder 2" descr="TBD"/>
          <p:cNvSpPr>
            <a:spLocks noGrp="1"/>
          </p:cNvSpPr>
          <p:nvPr>
            <p:ph sz="quarter" idx="13"/>
          </p:nvPr>
        </p:nvSpPr>
        <p:spPr>
          <a:xfrm>
            <a:off x="1056649" y="1449977"/>
            <a:ext cx="10363825" cy="4169772"/>
          </a:xfrm>
        </p:spPr>
        <p:txBody>
          <a:bodyPr>
            <a:normAutofit/>
          </a:bodyPr>
          <a:lstStyle/>
          <a:p>
            <a:pPr marL="457200" marR="0" fontAlgn="base">
              <a:spcBef>
                <a:spcPts val="0"/>
              </a:spcBef>
              <a:spcAft>
                <a:spcPts val="0"/>
              </a:spcAft>
            </a:pPr>
            <a:endParaRPr lang="en-US" sz="1800" b="1" kern="1200" cap="non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fontAlgn="base">
              <a:spcBef>
                <a:spcPts val="0"/>
              </a:spcBef>
              <a:spcAft>
                <a:spcPts val="0"/>
              </a:spcAft>
            </a:pPr>
            <a:endParaRPr lang="en-US" sz="1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95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366" y="133816"/>
            <a:ext cx="10218860" cy="97015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85938" y="966952"/>
            <a:ext cx="9258300" cy="564816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en-US" sz="1800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a Great Thanksgiving </a:t>
            </a:r>
          </a:p>
        </p:txBody>
      </p:sp>
    </p:spTree>
    <p:extLst>
      <p:ext uri="{BB962C8B-B14F-4D97-AF65-F5344CB8AC3E}">
        <p14:creationId xmlns:p14="http://schemas.microsoft.com/office/powerpoint/2010/main" val="4022789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366" y="133816"/>
            <a:ext cx="10218860" cy="970156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71752" y="966952"/>
            <a:ext cx="10005848" cy="5708168"/>
          </a:xfrm>
        </p:spPr>
        <p:txBody>
          <a:bodyPr>
            <a:noAutofit/>
          </a:bodyPr>
          <a:lstStyle/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 kern="1200" cap="none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Legislative Water Policy Subcommittee; W</a:t>
            </a:r>
            <a:r>
              <a:rPr lang="en-US" sz="2400" b="1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ednesday November 24; 9:30 </a:t>
            </a:r>
            <a:endParaRPr lang="en-US" sz="2400" b="1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Co-chairs: Senator Chris Eaton Representative John Poston (presiding)</a:t>
            </a:r>
            <a:endParaRPr lang="en-US" sz="24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4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 to order/approval of Subcommittee minutes from October 20</a:t>
            </a:r>
            <a:endParaRPr lang="en-US" sz="24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Melinda Erickson, USGS: </a:t>
            </a:r>
            <a:r>
              <a:rPr lang="en-US" sz="24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rsenic in groundwater; options for well owners  </a:t>
            </a:r>
            <a:endParaRPr lang="en-US" sz="24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Dan</a:t>
            </a:r>
            <a:r>
              <a:rPr lang="en-US" sz="24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sz="24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aiser, UM: Nitrogen fertilizer amendments 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Raj Mann (MDA): R</a:t>
            </a:r>
            <a:r>
              <a:rPr lang="en-US" sz="24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egistration of fertilizer, soil, and plant amendments</a:t>
            </a:r>
            <a:endParaRPr lang="en-US" sz="24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andall Doneen (MDNR) DNR public water and public water inventory</a:t>
            </a:r>
            <a:endParaRPr lang="en-US" sz="24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Subcommittee Legislative Agenda: </a:t>
            </a:r>
            <a:r>
              <a:rPr lang="en-US" sz="24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Jim Stark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Announcements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  <a:r>
              <a:rPr lang="en-US" sz="2400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723" y="0"/>
            <a:ext cx="10326504" cy="2071396"/>
          </a:xfrm>
        </p:spPr>
        <p:txBody>
          <a:bodyPr>
            <a:normAutofit/>
          </a:bodyPr>
          <a:lstStyle/>
          <a:p>
            <a:b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13607" y="2071396"/>
            <a:ext cx="10064619" cy="3813109"/>
          </a:xfrm>
        </p:spPr>
        <p:txBody>
          <a:bodyPr>
            <a:normAutofit lnSpcReduction="10000"/>
          </a:bodyPr>
          <a:lstStyle/>
          <a:p>
            <a:pPr fontAlgn="base">
              <a:lnSpc>
                <a:spcPct val="100000"/>
              </a:lnSpc>
            </a:pPr>
            <a:endParaRPr lang="en-US" sz="32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00000"/>
              </a:lnSpc>
            </a:pPr>
            <a:r>
              <a:rPr lang="en-US" sz="40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Dr. Melinda Erickson, USGS--</a:t>
            </a:r>
            <a:r>
              <a:rPr lang="en-US" sz="40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rsenic in groundwater; options for well owners  </a:t>
            </a:r>
            <a:endParaRPr lang="en-US" sz="40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00000"/>
              </a:lnSpc>
            </a:pPr>
            <a:endParaRPr lang="en-US" sz="4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0000"/>
              </a:lnSpc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3200" b="1" kern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975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723" y="0"/>
            <a:ext cx="10326504" cy="2071396"/>
          </a:xfrm>
        </p:spPr>
        <p:txBody>
          <a:bodyPr>
            <a:normAutofit/>
          </a:bodyPr>
          <a:lstStyle/>
          <a:p>
            <a:b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n-US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13607" y="2071396"/>
            <a:ext cx="10064619" cy="3813109"/>
          </a:xfrm>
        </p:spPr>
        <p:txBody>
          <a:bodyPr>
            <a:normAutofit lnSpcReduction="10000"/>
          </a:bodyPr>
          <a:lstStyle/>
          <a:p>
            <a:pPr fontAlgn="base">
              <a:lnSpc>
                <a:spcPct val="100000"/>
              </a:lnSpc>
            </a:pPr>
            <a:endParaRPr lang="en-US" sz="32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00000"/>
              </a:lnSpc>
            </a:pPr>
            <a:r>
              <a:rPr lang="en-US" sz="40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Dr. Dan</a:t>
            </a:r>
            <a:r>
              <a:rPr lang="en-US" sz="40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sz="40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aiser, UM--Nitrogen fertilizer amendments</a:t>
            </a:r>
            <a:endParaRPr lang="en-US" sz="40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00000"/>
              </a:lnSpc>
            </a:pPr>
            <a:endParaRPr lang="en-US" sz="4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0000"/>
              </a:lnSpc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3200" b="1" kern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915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723" y="0"/>
            <a:ext cx="10326504" cy="2071396"/>
          </a:xfrm>
        </p:spPr>
        <p:txBody>
          <a:bodyPr>
            <a:normAutofit/>
          </a:bodyPr>
          <a:lstStyle/>
          <a:p>
            <a:b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n-US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13607" y="2071396"/>
            <a:ext cx="10064619" cy="3813109"/>
          </a:xfrm>
        </p:spPr>
        <p:txBody>
          <a:bodyPr>
            <a:normAutofit fontScale="92500" lnSpcReduction="20000"/>
          </a:bodyPr>
          <a:lstStyle/>
          <a:p>
            <a:pPr fontAlgn="base">
              <a:lnSpc>
                <a:spcPct val="100000"/>
              </a:lnSpc>
            </a:pPr>
            <a:endParaRPr lang="en-US" sz="32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Raj Mann (MDA)--R</a:t>
            </a:r>
            <a:r>
              <a:rPr lang="en-US" sz="40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egistration of fertilizer, soil, and plant amendments</a:t>
            </a:r>
            <a:endParaRPr lang="en-US" sz="40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00000"/>
              </a:lnSpc>
            </a:pPr>
            <a:endParaRPr lang="en-US" sz="40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00000"/>
              </a:lnSpc>
            </a:pPr>
            <a:endParaRPr lang="en-US" sz="4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0000"/>
              </a:lnSpc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3200" b="1" kern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103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723" y="0"/>
            <a:ext cx="10326504" cy="2071396"/>
          </a:xfrm>
        </p:spPr>
        <p:txBody>
          <a:bodyPr>
            <a:normAutofit/>
          </a:bodyPr>
          <a:lstStyle/>
          <a:p>
            <a:b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en-US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13607" y="2071396"/>
            <a:ext cx="10064619" cy="3813109"/>
          </a:xfrm>
        </p:spPr>
        <p:txBody>
          <a:bodyPr>
            <a:normAutofit fontScale="92500" lnSpcReduction="20000"/>
          </a:bodyPr>
          <a:lstStyle/>
          <a:p>
            <a:pPr fontAlgn="base">
              <a:lnSpc>
                <a:spcPct val="100000"/>
              </a:lnSpc>
            </a:pPr>
            <a:endParaRPr lang="en-US" sz="32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00000"/>
              </a:lnSpc>
            </a:pPr>
            <a:r>
              <a:rPr lang="en-US" sz="40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kern="12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andall Doneen (MDNR)--Public water and public water inventory</a:t>
            </a:r>
            <a:endParaRPr lang="en-US" sz="40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00000"/>
              </a:lnSpc>
            </a:pPr>
            <a:endParaRPr lang="en-US" sz="40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100000"/>
              </a:lnSpc>
            </a:pPr>
            <a:endParaRPr lang="en-US" sz="4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0000"/>
              </a:lnSpc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3200" b="1" kern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142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777" y="0"/>
            <a:ext cx="10284822" cy="1149531"/>
          </a:xfrm>
        </p:spPr>
        <p:txBody>
          <a:bodyPr>
            <a:normAutofit/>
          </a:bodyPr>
          <a:lstStyle/>
          <a:p>
            <a:r>
              <a:rPr lang="en-US" sz="5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Process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01783" y="1149532"/>
            <a:ext cx="10374395" cy="464166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Fifty + recommendations were suggested, reviewed and evaluated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Surveys to Subcommittee Members and Stakeholders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Three stakeholder meetings for comments and suggestions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Prioritized to 13 topics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Second survey to Members– further refinement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Bills being drafted </a:t>
            </a:r>
            <a:endParaRPr lang="en-US" sz="36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383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98121"/>
            <a:ext cx="9829798" cy="929640"/>
          </a:xfrm>
        </p:spPr>
        <p:txBody>
          <a:bodyPr>
            <a:normAutofit/>
          </a:bodyPr>
          <a:lstStyle/>
          <a:p>
            <a:r>
              <a:rPr lang="en-US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Highest Priority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88720" y="1021081"/>
            <a:ext cx="10387458" cy="5394960"/>
          </a:xfrm>
        </p:spPr>
        <p:txBody>
          <a:bodyPr>
            <a:normAutofit lnSpcReduction="10000"/>
          </a:bodyPr>
          <a:lstStyle/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1355" algn="l"/>
                <a:tab pos="2694940" algn="l"/>
                <a:tab pos="3648075" algn="l"/>
                <a:tab pos="5858510" algn="l"/>
                <a:tab pos="6400800" algn="l"/>
              </a:tabLst>
            </a:pPr>
            <a:r>
              <a:rPr lang="en-US" sz="2800" b="1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Safe Drinking water: Allocation to</a:t>
            </a:r>
            <a:r>
              <a:rPr lang="en-US" sz="2800" b="1" cap="none" dirty="0">
                <a:effectLst/>
                <a:latin typeface="Times New Roman" panose="02020603050405020304" pitchFamily="18" charset="0"/>
                <a:ea typeface="Helvetica Neue"/>
              </a:rPr>
              <a:t> MDH/UM—Voluntary private well water testing clinics (non-profit organization) (UM/MDH priority) (bill 5)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1355" algn="l"/>
                <a:tab pos="2694940" algn="l"/>
                <a:tab pos="3648075" algn="l"/>
                <a:tab pos="5858510" algn="l"/>
                <a:tab pos="6400800" algn="l"/>
              </a:tabLst>
            </a:pPr>
            <a:endParaRPr lang="en-US" sz="28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eaLnBrk="0" hangingPunc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1355" algn="l"/>
                <a:tab pos="2694940" algn="l"/>
                <a:tab pos="3648075" algn="l"/>
                <a:tab pos="5858510" algn="l"/>
                <a:tab pos="6400800" algn="l"/>
              </a:tabLst>
            </a:pPr>
            <a:r>
              <a:rPr lang="en-US" sz="2800" b="1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Water Safety </a:t>
            </a:r>
            <a:r>
              <a:rPr lang="en-US" sz="2800" b="1" cap="none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lans for Cities: Appropriation for a pilot implementation (UM/MDH priority) (bill 7)</a:t>
            </a:r>
          </a:p>
          <a:p>
            <a:pPr marR="0" eaLnBrk="0" hangingPunc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1355" algn="l"/>
                <a:tab pos="2694940" algn="l"/>
                <a:tab pos="3648075" algn="l"/>
                <a:tab pos="5858510" algn="l"/>
                <a:tab pos="6400800" algn="l"/>
              </a:tabLst>
            </a:pPr>
            <a:endParaRPr lang="en-US" sz="28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b="1" kern="1200" cap="none" dirty="0">
                <a:effectLst/>
                <a:latin typeface="Times New Roman" panose="02020603050405020304" pitchFamily="18" charset="0"/>
                <a:ea typeface="+mn-ea"/>
              </a:rPr>
              <a:t> Reactivation of the LWC and the Water Advisory Council (bill 9)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28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b="1" kern="1200" cap="none" dirty="0">
                <a:effectLst/>
                <a:latin typeface="Times New Roman" panose="02020603050405020304" pitchFamily="18" charset="0"/>
                <a:ea typeface="+mn-ea"/>
              </a:rPr>
              <a:t> </a:t>
            </a:r>
            <a:r>
              <a:rPr lang="en-US" sz="2800" b="1" cap="none" dirty="0">
                <a:latin typeface="Times New Roman" panose="02020603050405020304" pitchFamily="18" charset="0"/>
              </a:rPr>
              <a:t>E</a:t>
            </a:r>
            <a:r>
              <a:rPr lang="en-US" sz="2800" b="1" kern="1200" cap="none" dirty="0">
                <a:effectLst/>
                <a:latin typeface="Times New Roman" panose="02020603050405020304" pitchFamily="18" charset="0"/>
                <a:ea typeface="+mn-ea"/>
              </a:rPr>
              <a:t>nvironmental Justice: Ensure that all have drinking water free from lead (allocation)  (bill 11)</a:t>
            </a:r>
            <a:endParaRPr lang="en-US" sz="28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628900" algn="l"/>
                <a:tab pos="6306820" algn="l"/>
                <a:tab pos="6400800" algn="l"/>
              </a:tabLst>
            </a:pPr>
            <a:endParaRPr lang="en-US" sz="2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284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40" y="243841"/>
            <a:ext cx="9890758" cy="960119"/>
          </a:xfrm>
        </p:spPr>
        <p:txBody>
          <a:bodyPr>
            <a:normAutofit/>
          </a:bodyPr>
          <a:lstStyle/>
          <a:p>
            <a:r>
              <a:rPr lang="en-US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Priority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386840" y="1005840"/>
            <a:ext cx="10189338" cy="5410199"/>
          </a:xfrm>
        </p:spPr>
        <p:txBody>
          <a:bodyPr>
            <a:noAutofit/>
          </a:bodyPr>
          <a:lstStyle/>
          <a:p>
            <a:pPr marR="0" eaLnBrk="0" hangingPunc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81355" algn="l"/>
                <a:tab pos="2694940" algn="l"/>
                <a:tab pos="3648075" algn="l"/>
                <a:tab pos="5858510" algn="l"/>
                <a:tab pos="6400800" algn="l"/>
              </a:tabLst>
            </a:pPr>
            <a:r>
              <a:rPr lang="en-US" sz="2800" b="1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cap="none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2800" b="1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afety for  domestic wells--Identify vulnerable aquifers, coordinate and supplement existing agency monitoring into a coordinated network (allocation) (bill 6)</a:t>
            </a:r>
          </a:p>
          <a:p>
            <a:pPr eaLnBrk="0" hangingPunct="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681355" algn="l"/>
                <a:tab pos="2694940" algn="l"/>
                <a:tab pos="3648075" algn="l"/>
                <a:tab pos="5858510" algn="l"/>
                <a:tab pos="6400800" algn="l"/>
              </a:tabLst>
            </a:pPr>
            <a:r>
              <a:rPr lang="en-US" sz="2800" b="1" cap="none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Define</a:t>
            </a:r>
            <a:r>
              <a:rPr lang="en-US" sz="2800" b="1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sustainable groundwater limits using technological advances--</a:t>
            </a:r>
            <a:r>
              <a:rPr lang="en-US" sz="2800" b="1" kern="1200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+mn-ea"/>
              </a:rPr>
              <a:t>define limits in a pilot one-watershed/one plan  (allocation) (UM sustainability report) (bill 1)</a:t>
            </a:r>
          </a:p>
          <a:p>
            <a:pPr marR="0" eaLnBrk="0" hangingPunc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b="1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Soil-health action plan:  Research, implementation, and outreach (allocation)  (bill 8)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800" b="1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Complete land preservation objectives to preserve </a:t>
            </a:r>
            <a:r>
              <a:rPr lang="en-US" sz="2800" b="1" kern="1200" cap="non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+mn-ea"/>
              </a:rPr>
              <a:t>high-valued lakes in the Upper Miss. (allocation)  (bill 10)</a:t>
            </a:r>
            <a:r>
              <a:rPr lang="en-US" sz="2800" b="1" spc="1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800" b="1" cap="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64721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17090</TotalTime>
  <Words>524</Words>
  <Application>Microsoft Office PowerPoint</Application>
  <PresentationFormat>Widescreen</PresentationFormat>
  <Paragraphs>90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 Presentation</vt:lpstr>
      <vt:lpstr> Presentation1</vt:lpstr>
      <vt:lpstr> Presentation2</vt:lpstr>
      <vt:lpstr> Presentation3</vt:lpstr>
      <vt:lpstr>Legislative Process </vt:lpstr>
      <vt:lpstr>Highest Priority</vt:lpstr>
      <vt:lpstr>High Priority</vt:lpstr>
      <vt:lpstr>Highly Supported</vt:lpstr>
      <vt:lpstr>Next Steps</vt:lpstr>
      <vt:lpstr> Testifiers?</vt:lpstr>
      <vt:lpstr>Announcements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296</cp:revision>
  <cp:lastPrinted>2021-09-22T13:02:47Z</cp:lastPrinted>
  <dcterms:created xsi:type="dcterms:W3CDTF">2018-09-20T15:49:42Z</dcterms:created>
  <dcterms:modified xsi:type="dcterms:W3CDTF">2021-11-16T19:18:50Z</dcterms:modified>
</cp:coreProperties>
</file>